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59" r:id="rId4"/>
    <p:sldId id="258" r:id="rId5"/>
    <p:sldId id="261" r:id="rId6"/>
    <p:sldId id="260" r:id="rId7"/>
    <p:sldId id="284" r:id="rId8"/>
    <p:sldId id="282" r:id="rId9"/>
    <p:sldId id="286" r:id="rId10"/>
    <p:sldId id="280" r:id="rId11"/>
    <p:sldId id="275" r:id="rId12"/>
    <p:sldId id="276" r:id="rId13"/>
    <p:sldId id="277" r:id="rId14"/>
    <p:sldId id="271" r:id="rId15"/>
    <p:sldId id="279" r:id="rId16"/>
    <p:sldId id="272" r:id="rId17"/>
    <p:sldId id="267" r:id="rId18"/>
    <p:sldId id="268" r:id="rId19"/>
    <p:sldId id="273" r:id="rId20"/>
    <p:sldId id="278" r:id="rId21"/>
    <p:sldId id="283" r:id="rId22"/>
    <p:sldId id="274" r:id="rId23"/>
    <p:sldId id="287" r:id="rId24"/>
    <p:sldId id="288" r:id="rId25"/>
    <p:sldId id="290" r:id="rId2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0" autoAdjust="0"/>
    <p:restoredTop sz="85507" autoAdjust="0"/>
  </p:normalViewPr>
  <p:slideViewPr>
    <p:cSldViewPr snapToGrid="0">
      <p:cViewPr varScale="1">
        <p:scale>
          <a:sx n="70" d="100"/>
          <a:sy n="70" d="100"/>
        </p:scale>
        <p:origin x="9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5F051-8BC7-49DA-9FE9-442D695059A6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8F79B-317F-4B8E-81DE-E293E2AA30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89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8F79B-317F-4B8E-81DE-E293E2AA308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9987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8F79B-317F-4B8E-81DE-E293E2AA308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3123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78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88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19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72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987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039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3722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998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594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282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903FA-8588-4AE1-84D6-81B872AC871B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F299C-F0BF-44EB-81F6-A0B6A266519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319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29"/>
            <a:ext cx="12192000" cy="715336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886858" y="1168494"/>
            <a:ext cx="8491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國際獅子會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300C-3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dist">
              <a:lnSpc>
                <a:spcPct val="150000"/>
              </a:lnSpc>
            </a:pP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DISTRICT</a:t>
            </a:r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 </a:t>
            </a:r>
            <a:r>
              <a:rPr lang="en-US" altLang="zh-TW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 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LIONS INTERNATIONAL</a:t>
            </a:r>
            <a:endParaRPr lang="zh-TW" altLang="en-US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15690" y="2846490"/>
            <a:ext cx="8548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6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6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zh-TW" altLang="en-US" sz="6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目標與</a:t>
            </a:r>
            <a:endParaRPr lang="en-US" altLang="zh-TW" sz="6000" b="1" dirty="0">
              <a:solidFill>
                <a:schemeClr val="accent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6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r>
              <a:rPr lang="zh-TW" altLang="en-US" sz="60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工作宣導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47" y="641745"/>
            <a:ext cx="2172179" cy="245601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78013" y="5569761"/>
            <a:ext cx="3506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分享人：講師 黃嬌鑾</a:t>
            </a:r>
          </a:p>
        </p:txBody>
      </p:sp>
    </p:spTree>
    <p:extLst>
      <p:ext uri="{BB962C8B-B14F-4D97-AF65-F5344CB8AC3E}">
        <p14:creationId xmlns:p14="http://schemas.microsoft.com/office/powerpoint/2010/main" val="340302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514"/>
            <a:ext cx="12192000" cy="6999514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924180" y="1299123"/>
            <a:ext cx="8491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國際獅子會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300C-3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dist">
              <a:lnSpc>
                <a:spcPct val="150000"/>
              </a:lnSpc>
            </a:pP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DISTRICT</a:t>
            </a:r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 </a:t>
            </a:r>
            <a:r>
              <a:rPr lang="en-US" altLang="zh-TW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-3 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LIONS INTERNATIONAL</a:t>
            </a:r>
            <a:endParaRPr lang="zh-TW" altLang="en-US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28582" y="3404253"/>
            <a:ext cx="53758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講師個人資歷</a:t>
            </a:r>
            <a:endParaRPr lang="en-US" altLang="zh-TW" sz="6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13" y="693699"/>
            <a:ext cx="1639345" cy="18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6645" cy="693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6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2376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150008" y="4995285"/>
            <a:ext cx="106660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2026–2027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獅子會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複合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                                總監議會議長 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</a:t>
            </a:r>
            <a:r>
              <a:rPr lang="zh-TW" alt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endParaRPr lang="zh-TW" altLang="en-US" sz="40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77" y="835033"/>
            <a:ext cx="3330303" cy="4263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427441" y="3966972"/>
            <a:ext cx="4152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群獅齊心</a:t>
            </a:r>
            <a:r>
              <a:rPr lang="zh-TW" altLang="en-US" sz="3600" b="1" dirty="0" smtClean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服務永行</a:t>
            </a:r>
            <a:endParaRPr lang="zh-TW" altLang="en-US" sz="3600" b="1" dirty="0">
              <a:solidFill>
                <a:srgbClr val="92D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29840" y="1859280"/>
            <a:ext cx="1209040" cy="904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0" name="圖片 9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7" b="97516" l="2648" r="984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29" y="526247"/>
            <a:ext cx="3237721" cy="326571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436321" y="5379212"/>
            <a:ext cx="4152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郭國輝</a:t>
            </a:r>
          </a:p>
        </p:txBody>
      </p:sp>
    </p:spTree>
    <p:extLst>
      <p:ext uri="{BB962C8B-B14F-4D97-AF65-F5344CB8AC3E}">
        <p14:creationId xmlns:p14="http://schemas.microsoft.com/office/powerpoint/2010/main" val="3592619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85" y="0"/>
            <a:ext cx="12228685" cy="697473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149780" y="4740001"/>
            <a:ext cx="8991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2026–2027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獅子會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300C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</a:t>
            </a:r>
            <a:r>
              <a:rPr lang="zh-TW" alt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</a:t>
            </a:r>
            <a:r>
              <a:rPr lang="zh-TW" alt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諭</a:t>
            </a:r>
            <a:r>
              <a:rPr lang="zh-TW" alt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韋  </a:t>
            </a:r>
            <a:r>
              <a:rPr lang="zh-TW" alt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總監</a:t>
            </a:r>
            <a:endParaRPr lang="zh-TW" altLang="en-US" sz="3200" b="1" dirty="0">
              <a:solidFill>
                <a:schemeClr val="accent4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87000" y="8039100"/>
            <a:ext cx="8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齊聚善緣  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弘揚獅譽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4387" y="3872421"/>
            <a:ext cx="4152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真誠服務</a:t>
            </a:r>
            <a:r>
              <a:rPr lang="zh-TW" altLang="en-US" sz="3200" b="1" dirty="0" smtClean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創造價值</a:t>
            </a:r>
            <a:endParaRPr lang="zh-TW" altLang="en-US" sz="3200" b="1" dirty="0">
              <a:solidFill>
                <a:srgbClr val="92D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247" y="790391"/>
            <a:ext cx="2529191" cy="285968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8" t="4720" r="1473" b="1313"/>
          <a:stretch/>
        </p:blipFill>
        <p:spPr>
          <a:xfrm>
            <a:off x="7091464" y="883920"/>
            <a:ext cx="3420624" cy="4378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6" t="2837" r="9246" b="41822"/>
          <a:stretch/>
        </p:blipFill>
        <p:spPr>
          <a:xfrm>
            <a:off x="6531610" y="656032"/>
            <a:ext cx="4304030" cy="456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3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"/>
          <a:stretch/>
        </p:blipFill>
        <p:spPr>
          <a:xfrm>
            <a:off x="0" y="0"/>
            <a:ext cx="1226312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10" y="386493"/>
            <a:ext cx="1144821" cy="129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9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" y="362557"/>
            <a:ext cx="1167286" cy="13198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20" y="982980"/>
            <a:ext cx="2783840" cy="27838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066035" y="4368778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GLT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重點目標</a:t>
            </a:r>
            <a:endParaRPr lang="zh-TW" altLang="en-US" sz="44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1533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971"/>
            <a:ext cx="12192000" cy="724045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86353" y="1293545"/>
            <a:ext cx="895407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「培育領導人才，傳承服務價值」</a:t>
            </a:r>
          </a:p>
          <a:p>
            <a:r>
              <a:rPr lang="zh-TW" alt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✅ 培訓現任幹部與領導人才</a:t>
            </a:r>
            <a:b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✅ 培養新世代接班人</a:t>
            </a:r>
            <a:b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✅ 傳承獅子會服務精神</a:t>
            </a:r>
            <a:endParaRPr lang="zh-TW" altLang="en-US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" y="718157"/>
            <a:ext cx="1167286" cy="131981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24" y="2900679"/>
            <a:ext cx="3381793" cy="2966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1609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322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18119" y="1110338"/>
            <a:ext cx="1009585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en-US" altLang="zh-TW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GLT</a:t>
            </a:r>
            <a:r>
              <a:rPr lang="zh-TW" alt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年度續獎評分辦法</a:t>
            </a:r>
            <a:r>
              <a:rPr lang="en-US" altLang="zh-TW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endParaRPr lang="en-US" altLang="zh-TW" sz="3200" dirty="0" smtClean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GLT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各項培訓、研習及講習活動，每次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分，最高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分。列入年度敘獎評比。</a:t>
            </a: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邀請講師至分會授課：</a:t>
            </a:r>
            <a:b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分、第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分、第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分，共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分。總分共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分。</a:t>
            </a: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4/10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日前達成目標之分會，完成第三次授課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GLT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協調長將致贈新台幣</a:t>
            </a:r>
            <a:r>
              <a:rPr lang="en-US" altLang="zh-TW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2000</a:t>
            </a:r>
            <a:r>
              <a:rPr lang="zh-TW" altLang="en-US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元獎金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以資鼓勵。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" y="362557"/>
            <a:ext cx="1167286" cy="13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7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416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" y="362557"/>
            <a:ext cx="1167286" cy="13198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20" y="982980"/>
            <a:ext cx="2783840" cy="27838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066035" y="4368778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GMT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重點目標</a:t>
            </a:r>
            <a:endParaRPr lang="zh-TW" altLang="en-US" sz="44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50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2" y="513091"/>
            <a:ext cx="1073979" cy="1214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106264" y="878414"/>
            <a:ext cx="7138493" cy="34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</a:t>
            </a:r>
            <a:r>
              <a:rPr lang="en-US" altLang="zh-TW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GMT-</a:t>
            </a:r>
            <a:r>
              <a:rPr lang="zh-TW" alt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全球會員發展</a:t>
            </a:r>
          </a:p>
        </p:txBody>
      </p:sp>
      <p:sp>
        <p:nvSpPr>
          <p:cNvPr id="6" name="矩形 5"/>
          <p:cNvSpPr/>
          <p:nvPr/>
        </p:nvSpPr>
        <p:spPr>
          <a:xfrm>
            <a:off x="2115592" y="1284278"/>
            <a:ext cx="9825931" cy="73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三大核心任務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找人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招募新血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、留人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關懷會員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、創會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創立新組織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1863666" y="1997263"/>
            <a:ext cx="9368732" cy="7143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114986" y="2151246"/>
            <a:ext cx="7138493" cy="34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挑戰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:MISSION 1,5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6701" y="2736071"/>
            <a:ext cx="7138811" cy="73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全球目標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邁向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萬會員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內部挑戰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降低流失率、活化組織</a:t>
            </a:r>
          </a:p>
        </p:txBody>
      </p:sp>
      <p:sp>
        <p:nvSpPr>
          <p:cNvPr id="11" name="矩形 10"/>
          <p:cNvSpPr/>
          <p:nvPr/>
        </p:nvSpPr>
        <p:spPr>
          <a:xfrm>
            <a:off x="2098910" y="3654845"/>
            <a:ext cx="7129066" cy="5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四大核心行動</a:t>
            </a:r>
          </a:p>
        </p:txBody>
      </p:sp>
      <p:cxnSp>
        <p:nvCxnSpPr>
          <p:cNvPr id="12" name="直線接點 11"/>
          <p:cNvCxnSpPr/>
          <p:nvPr/>
        </p:nvCxnSpPr>
        <p:spPr>
          <a:xfrm>
            <a:off x="1883158" y="4353069"/>
            <a:ext cx="9378062" cy="5803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" r="68096" b="50493"/>
          <a:stretch/>
        </p:blipFill>
        <p:spPr>
          <a:xfrm>
            <a:off x="2056186" y="4555620"/>
            <a:ext cx="2075616" cy="171683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7" r="33937" b="49964"/>
          <a:stretch/>
        </p:blipFill>
        <p:spPr>
          <a:xfrm>
            <a:off x="4262432" y="4554020"/>
            <a:ext cx="2062894" cy="171760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8" b="50179"/>
          <a:stretch/>
        </p:blipFill>
        <p:spPr>
          <a:xfrm>
            <a:off x="6468415" y="4543802"/>
            <a:ext cx="2115748" cy="175415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3" t="50609" r="51836"/>
          <a:stretch/>
        </p:blipFill>
        <p:spPr>
          <a:xfrm>
            <a:off x="8775751" y="4574890"/>
            <a:ext cx="2146041" cy="1723066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128655" y="1620922"/>
            <a:ext cx="4516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</a:p>
          <a:p>
            <a:pPr algn="ctr"/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</a:t>
            </a:r>
          </a:p>
          <a:p>
            <a:pPr algn="ctr"/>
            <a:r>
              <a:rPr lang="en-US" altLang="zh-TW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zh-TW" altLang="en-US" sz="32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球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員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419967" y="1702720"/>
            <a:ext cx="6777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攜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齊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壯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獅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愛</a:t>
            </a:r>
            <a:endParaRPr lang="zh-TW" altLang="en-US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1482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67" y="182166"/>
            <a:ext cx="1073979" cy="1214315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2715135" y="880081"/>
            <a:ext cx="7193976" cy="1867547"/>
            <a:chOff x="2136135" y="37038"/>
            <a:chExt cx="7193976" cy="1391954"/>
          </a:xfrm>
        </p:grpSpPr>
        <p:sp>
          <p:nvSpPr>
            <p:cNvPr id="7" name="矩形 6"/>
            <p:cNvSpPr/>
            <p:nvPr/>
          </p:nvSpPr>
          <p:spPr>
            <a:xfrm>
              <a:off x="2136135" y="37038"/>
              <a:ext cx="7128661" cy="3450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32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en-US" sz="32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分會會長與獅友的具體實踐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2201132" y="689793"/>
              <a:ext cx="7128979" cy="7391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舉辦高能見度的服務</a:t>
              </a:r>
              <a:r>
                <a:rPr lang="en-US" altLang="zh-TW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深根社區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創造感動體驗</a:t>
              </a:r>
              <a:r>
                <a:rPr lang="en-US" altLang="zh-TW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溫馨迎新</a:t>
              </a:r>
              <a:endPara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給予發揮舞台</a:t>
              </a:r>
              <a:r>
                <a:rPr lang="en-US" altLang="zh-TW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新獅友承擔幹部</a:t>
              </a:r>
            </a:p>
          </p:txBody>
        </p:sp>
      </p:grpSp>
      <p:cxnSp>
        <p:nvCxnSpPr>
          <p:cNvPr id="10" name="直線接點 9"/>
          <p:cNvCxnSpPr/>
          <p:nvPr/>
        </p:nvCxnSpPr>
        <p:spPr>
          <a:xfrm>
            <a:off x="2481434" y="3335228"/>
            <a:ext cx="7063396" cy="2095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1" name="群組 10"/>
          <p:cNvGrpSpPr/>
          <p:nvPr/>
        </p:nvGrpSpPr>
        <p:grpSpPr>
          <a:xfrm>
            <a:off x="2691919" y="3844969"/>
            <a:ext cx="7170539" cy="1707579"/>
            <a:chOff x="2416054" y="635119"/>
            <a:chExt cx="7170539" cy="1272727"/>
          </a:xfrm>
        </p:grpSpPr>
        <p:sp>
          <p:nvSpPr>
            <p:cNvPr id="12" name="矩形 11"/>
            <p:cNvSpPr/>
            <p:nvPr/>
          </p:nvSpPr>
          <p:spPr>
            <a:xfrm>
              <a:off x="2416054" y="635119"/>
              <a:ext cx="7133215" cy="333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唯有傳承、獅愛無疆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453059" y="1168647"/>
              <a:ext cx="7133534" cy="7391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一人引薦一獅友 齊心共創</a:t>
              </a:r>
              <a:r>
                <a:rPr lang="en-US" altLang="zh-TW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1.5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sz="3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傳承獅子精神，擴大服務影響力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1380581" y="1363397"/>
            <a:ext cx="4516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</a:p>
          <a:p>
            <a:pPr algn="ctr"/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</a:t>
            </a:r>
          </a:p>
          <a:p>
            <a:pPr algn="ctr"/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</a:t>
            </a:r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球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員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654891" y="1430059"/>
            <a:ext cx="6777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攜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齊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壯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獅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愛</a:t>
            </a:r>
            <a:endParaRPr lang="zh-TW" altLang="en-US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438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0" y="665491"/>
            <a:ext cx="1073979" cy="121431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-163325" y="965178"/>
            <a:ext cx="9188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GMT</a:t>
            </a:r>
            <a:r>
              <a:rPr lang="zh-TW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全球會員發展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1265139" y="1820558"/>
            <a:ext cx="9853635" cy="9843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圖片 8">
            <a:extLst>
              <a:ext uri="{FF2B5EF4-FFF2-40B4-BE49-F238E27FC236}">
                <a16:creationId xmlns:a16="http://schemas.microsoft.com/office/drawing/2014/main" id="{CBB1CE26-5A75-9DB5-1F3D-F0B0F2367A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"/>
          <a:stretch/>
        </p:blipFill>
        <p:spPr>
          <a:xfrm>
            <a:off x="1330131" y="2136087"/>
            <a:ext cx="1819470" cy="166084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A0A1851-4AFF-59F8-835B-C2AA585AC9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12" y="2125097"/>
            <a:ext cx="1695795" cy="168884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5D5CCA99-A37C-6AD6-5411-B6478CD325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930" y="2142930"/>
            <a:ext cx="1726163" cy="167018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692580D8-F600-3C38-B92F-180D0EAFEE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99" y="2181083"/>
            <a:ext cx="1680106" cy="168884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E322257-E6E2-2D0D-16F5-75B8D37E22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147316" y="2217575"/>
            <a:ext cx="1782148" cy="1655593"/>
          </a:xfrm>
          <a:prstGeom prst="rect">
            <a:avLst/>
          </a:prstGeom>
        </p:spPr>
      </p:pic>
      <p:cxnSp>
        <p:nvCxnSpPr>
          <p:cNvPr id="14" name="直線接點 13"/>
          <p:cNvCxnSpPr/>
          <p:nvPr/>
        </p:nvCxnSpPr>
        <p:spPr>
          <a:xfrm>
            <a:off x="1146120" y="4036062"/>
            <a:ext cx="9853635" cy="9843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55F4D2E-7C08-BE14-A017-77DAA96BC47E}"/>
              </a:ext>
            </a:extLst>
          </p:cNvPr>
          <p:cNvSpPr/>
          <p:nvPr/>
        </p:nvSpPr>
        <p:spPr>
          <a:xfrm>
            <a:off x="1247076" y="4999136"/>
            <a:ext cx="9548442" cy="1501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獎勵</a:t>
            </a:r>
            <a:r>
              <a:rPr lang="en-US" altLang="zh-TW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GMT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協調長會於分區聯合例會頒贈精美禮物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敘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隔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年的分會新春團拜頒贈新獅友紅包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$1500</a:t>
            </a:r>
          </a:p>
          <a:p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664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0" y="269251"/>
            <a:ext cx="1073979" cy="121431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698170" y="652394"/>
            <a:ext cx="57612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GMT</a:t>
            </a:r>
            <a:r>
              <a:rPr lang="zh-TW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全球會員發展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5F4D2E-7C08-BE14-A017-77DAA96BC47E}"/>
              </a:ext>
            </a:extLst>
          </p:cNvPr>
          <p:cNvSpPr/>
          <p:nvPr/>
        </p:nvSpPr>
        <p:spPr>
          <a:xfrm>
            <a:off x="2631115" y="2267452"/>
            <a:ext cx="7128705" cy="309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28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28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年度淨成長前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名：</a:t>
            </a:r>
          </a:p>
          <a:p>
            <a:pPr lvl="0"/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第一名：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20,000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</a:t>
            </a:r>
          </a:p>
          <a:p>
            <a:pPr lvl="0"/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第二名：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15,000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</a:t>
            </a:r>
          </a:p>
          <a:p>
            <a:pPr lvl="0"/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第三名：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10,000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</a:t>
            </a:r>
          </a:p>
          <a:p>
            <a:pPr lvl="0"/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第四名：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8,000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  <a:p>
            <a:pPr lvl="0"/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第五名：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6,000</a:t>
            </a:r>
            <a:r>
              <a:rPr lang="zh-TW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55F4D2E-7C08-BE14-A017-77DAA96BC47E}"/>
              </a:ext>
            </a:extLst>
          </p:cNvPr>
          <p:cNvSpPr/>
          <p:nvPr/>
        </p:nvSpPr>
        <p:spPr>
          <a:xfrm>
            <a:off x="1466344" y="1354606"/>
            <a:ext cx="9819031" cy="991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28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月份依照敘獎辦法對分會年度淨成長排名</a:t>
            </a:r>
            <a:r>
              <a:rPr lang="en-US" altLang="zh-TW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並頒發獎金</a:t>
            </a:r>
            <a:endParaRPr lang="en-US" altLang="zh-TW" sz="3600" b="1" dirty="0" smtClean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zh-TW" sz="2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" b="8338"/>
          <a:stretch/>
        </p:blipFill>
        <p:spPr>
          <a:xfrm>
            <a:off x="6770915" y="2696848"/>
            <a:ext cx="3701143" cy="3242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3799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" y="362557"/>
            <a:ext cx="1167286" cy="13198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20" y="982980"/>
            <a:ext cx="2783840" cy="27838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066035" y="4368778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GST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重點目標</a:t>
            </a:r>
            <a:endParaRPr lang="zh-TW" altLang="en-US" sz="44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641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0" y="279411"/>
            <a:ext cx="1073979" cy="121431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548B365-6A87-5525-EFB2-FCCC4511C36F}"/>
              </a:ext>
            </a:extLst>
          </p:cNvPr>
          <p:cNvSpPr/>
          <p:nvPr/>
        </p:nvSpPr>
        <p:spPr>
          <a:xfrm>
            <a:off x="1793939" y="610136"/>
            <a:ext cx="926014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en-US" altLang="zh-TW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GST</a:t>
            </a:r>
            <a:r>
              <a:rPr lang="zh-TW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全球服務團隊推廣及表揚敘獎辦法</a:t>
            </a:r>
            <a:r>
              <a:rPr lang="en-US" altLang="zh-TW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endParaRPr lang="en-US" altLang="zh-TW" sz="12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總監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贊助各分會一次</a:t>
            </a:r>
            <a:r>
              <a:rPr lang="zh-TW" altLang="en-US" sz="3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社服金</a:t>
            </a:r>
            <a:endParaRPr lang="en-US" altLang="zh-TW" sz="32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zh-TW" altLang="en-US" sz="3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會社服捐贈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給單位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~10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萬贊助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$5000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元、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萬以上贊助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$10000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sz="32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萬以上專案提出申請由區部討論後再給予贊助款項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計分期間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:2026/7/1~2027/4/10</a:t>
            </a:r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	</a:t>
            </a:r>
            <a:r>
              <a:rPr lang="zh-TW" altLang="en-US" sz="32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	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比賽資料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照片、彙整成冊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此項彙整可以請助秘協助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Lion Portal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</a:t>
            </a:r>
            <a:r>
              <a:rPr lang="zh-TW" altLang="en-US" sz="32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完成。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</a:p>
          <a:p>
            <a:r>
              <a:rPr lang="zh-TW" altLang="en-US" sz="32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		</a:t>
            </a:r>
          </a:p>
          <a:p>
            <a:r>
              <a:rPr lang="en-US" altLang="zh-TW" sz="32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	</a:t>
            </a:r>
            <a:endParaRPr lang="zh-TW" altLang="en-US" sz="32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6789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548B365-6A87-5525-EFB2-FCCC4511C36F}"/>
              </a:ext>
            </a:extLst>
          </p:cNvPr>
          <p:cNvSpPr/>
          <p:nvPr/>
        </p:nvSpPr>
        <p:spPr>
          <a:xfrm>
            <a:off x="1514540" y="-416560"/>
            <a:ext cx="941762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zh-TW" altLang="en-US" sz="24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</a:p>
          <a:p>
            <a:r>
              <a:rPr lang="zh-TW" altLang="en-US" sz="14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		</a:t>
            </a:r>
          </a:p>
          <a:p>
            <a:r>
              <a:rPr lang="zh-TW" alt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計分標準</a:t>
            </a:r>
            <a:r>
              <a:rPr lang="en-US" altLang="zh-TW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	</a:t>
            </a:r>
            <a:r>
              <a:rPr lang="en-US" altLang="zh-TW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</a:t>
            </a:r>
          </a:p>
          <a:p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社服主題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在八大志業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+10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				</a:t>
            </a:r>
          </a:p>
          <a:p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</a:t>
            </a:r>
            <a:r>
              <a:rPr lang="zh-TW" altLang="en-US" sz="2800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服每個分會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+5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 以上計分一次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基本分數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endParaRPr lang="en-US" altLang="zh-TW" sz="2800" b="1" dirty="0" smtClean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、捐款金額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主辦單位依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C3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區金額最高得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en-US" altLang="zh-TW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endParaRPr lang="en-US" altLang="zh-TW" sz="28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二、參與每一個分會社服協辦或贊助分會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+5</a:t>
            </a:r>
            <a:r>
              <a:rPr lang="zh-TW" altLang="en-US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鼓勵分會參與社服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	</a:t>
            </a:r>
          </a:p>
          <a:p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三、獅友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民眾參與人數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參於人數最多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+10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	</a:t>
            </a:r>
          </a:p>
          <a:p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四、受服務人數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受服務人數最多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+10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               </a:t>
            </a:r>
            <a:endParaRPr lang="en-US" altLang="zh-TW" sz="2800" b="1" dirty="0" smtClean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、有新聞媒體報導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+2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 自媒體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同一個社服最高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+10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		</a:t>
            </a:r>
            <a:endParaRPr lang="en-US" altLang="zh-TW" sz="2800" b="1" dirty="0" smtClean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、與企業或政府單位共同辦理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+5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同一個社服最高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+10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800" b="1" dirty="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、參與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C3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區大型社服協辦分會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+5</a:t>
            </a:r>
            <a:r>
              <a:rPr lang="zh-TW" altLang="en-US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贊助單位</a:t>
            </a:r>
            <a:r>
              <a:rPr lang="en-US" altLang="zh-TW" sz="28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+2		</a:t>
            </a:r>
            <a:r>
              <a:rPr lang="en-US" altLang="zh-TW" sz="28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endParaRPr lang="zh-TW" altLang="en-US" sz="28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7332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0868CA1-33BE-9B72-0371-27555C949279}"/>
              </a:ext>
            </a:extLst>
          </p:cNvPr>
          <p:cNvSpPr txBox="1"/>
          <p:nvPr/>
        </p:nvSpPr>
        <p:spPr>
          <a:xfrm>
            <a:off x="1801223" y="-261982"/>
            <a:ext cx="983488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★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獲獎特殊貢獻獎項不設限	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最佳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創新服務獎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最佳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合作獎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包括政府、企業）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最佳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影響力獎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大志業全壘打獎（八項志業全數完成）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GST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服務之星（服務件數最多）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最佳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宣傳大使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公共媒體、自媒體包括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FB IG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脆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任何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一項公開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媒體。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★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獲獎精美獎牌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座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一面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精美</a:t>
            </a:r>
            <a:r>
              <a:rPr kumimoji="0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禮品</a:t>
            </a:r>
            <a:endParaRPr kumimoji="0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▲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每個月會提供分數表揚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會長</a:t>
            </a:r>
            <a:r>
              <a:rPr lang="zh-TW" altLang="en-US" sz="24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&lt;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上述表揚頒獎時間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配合年度敘獎表揚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30" y="685811"/>
            <a:ext cx="1073979" cy="121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25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0" y="269251"/>
            <a:ext cx="1073979" cy="121431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0868CA1-33BE-9B72-0371-27555C949279}"/>
              </a:ext>
            </a:extLst>
          </p:cNvPr>
          <p:cNvSpPr txBox="1"/>
          <p:nvPr/>
        </p:nvSpPr>
        <p:spPr>
          <a:xfrm>
            <a:off x="1706880" y="1132851"/>
            <a:ext cx="940816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★獲獎第一名分會會長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獎金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10000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元及精美獎牌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座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一面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★獲獎第二名分會會長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獎金 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5000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元及精美獎牌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座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一面	</a:t>
            </a:r>
            <a:endParaRPr kumimoji="0" lang="en-US" altLang="zh-TW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★獲獎第三名分會會長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  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獎金   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3000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元及精美獎牌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座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一面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064820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100325" y="4997428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LCIF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重點目標</a:t>
            </a:r>
            <a:endParaRPr lang="zh-TW" altLang="en-US" sz="4400" b="1" dirty="0">
              <a:solidFill>
                <a:schemeClr val="accent4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617580"/>
            <a:ext cx="9797144" cy="5761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1640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"/>
          <a:stretch/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660560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20" y="0"/>
            <a:ext cx="12263120" cy="7203440"/>
          </a:xfrm>
        </p:spPr>
      </p:pic>
      <p:sp>
        <p:nvSpPr>
          <p:cNvPr id="3" name="矩形 2"/>
          <p:cNvSpPr/>
          <p:nvPr/>
        </p:nvSpPr>
        <p:spPr>
          <a:xfrm>
            <a:off x="1924593" y="767656"/>
            <a:ext cx="969761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LCIF</a:t>
            </a:r>
            <a:r>
              <a:rPr lang="zh-TW" altLang="en-US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｜讓愛成為改變世界的力量</a:t>
            </a: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一份捐款，一份希望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；一次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行動，改變一個生命。</a:t>
            </a:r>
          </a:p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 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LCIF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，匯聚全球獅友的愛心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，將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善款化為實際的公益服務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，把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希望送到世界需要的地方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 </a:t>
            </a:r>
            <a:r>
              <a:rPr lang="zh-TW" altLang="en-US" sz="3200" b="1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月份匯率 </a:t>
            </a:r>
            <a:r>
              <a:rPr lang="en-US" altLang="zh-TW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LCIF </a:t>
            </a:r>
            <a:r>
              <a:rPr lang="zh-TW" altLang="en-US" sz="32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一口｜</a:t>
            </a:r>
            <a:r>
              <a:rPr lang="en-US" altLang="zh-TW" sz="3200" b="1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NT$32,500</a:t>
            </a:r>
            <a:r>
              <a:rPr lang="zh-TW" altLang="en-US" sz="3200" b="1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元</a:t>
            </a:r>
            <a:endParaRPr lang="en-US" altLang="zh-TW" sz="3200" b="1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邀請您一起響應，讓服務走得更遠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 </a:t>
            </a:r>
            <a:r>
              <a:rPr lang="en-US" altLang="zh-TW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 </a:t>
            </a:r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名完成捐款者</a:t>
            </a:r>
            <a:b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LCIF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協調長林文斌獅友特別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致</a:t>
            </a:r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贈</a:t>
            </a:r>
            <a:endParaRPr lang="en-US" altLang="zh-TW" sz="32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🏅 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特製黃金紀念徽章乙枚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0" y="647037"/>
            <a:ext cx="1167286" cy="13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9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86"/>
            <a:ext cx="12192000" cy="694508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294635" y="384608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LCTF</a:t>
            </a:r>
            <a:r>
              <a:rPr lang="zh-TW" altLang="en-US" sz="4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獎勵辦法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8" y="244265"/>
            <a:ext cx="1167286" cy="1319814"/>
          </a:xfrm>
          <a:prstGeom prst="rect">
            <a:avLst/>
          </a:prstGeom>
        </p:spPr>
      </p:pic>
      <p:sp>
        <p:nvSpPr>
          <p:cNvPr id="6" name="TextBox 1"/>
          <p:cNvSpPr txBox="1"/>
          <p:nvPr/>
        </p:nvSpPr>
        <p:spPr>
          <a:xfrm>
            <a:off x="394178" y="634809"/>
            <a:ext cx="11277295" cy="11721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endParaRPr sz="3600" b="1" dirty="0">
              <a:solidFill>
                <a:srgbClr val="FAEB3C"/>
              </a:solidFill>
              <a:latin typeface="Microsoft JhengHei"/>
            </a:endParaRPr>
          </a:p>
          <a:p>
            <a:pPr marL="571500" indent="-571500" algn="ctr">
              <a:spcBef>
                <a:spcPts val="500"/>
              </a:spcBef>
              <a:buFont typeface="Wingdings" panose="05000000000000000000" pitchFamily="2" charset="2"/>
              <a:buChar char="l"/>
            </a:pPr>
            <a:r>
              <a:rPr sz="3600" b="1" dirty="0" err="1">
                <a:solidFill>
                  <a:srgbClr val="FFFFFF"/>
                </a:solidFill>
                <a:latin typeface="Microsoft JhengHei"/>
              </a:rPr>
              <a:t>個人卓越排名與幸運抽獎獎勵</a:t>
            </a:r>
            <a:endParaRPr sz="3600" b="1" dirty="0">
              <a:solidFill>
                <a:srgbClr val="FFFFFF"/>
              </a:solidFill>
              <a:latin typeface="Microsoft JhengHei"/>
            </a:endParaRPr>
          </a:p>
        </p:txBody>
      </p:sp>
      <p:sp>
        <p:nvSpPr>
          <p:cNvPr id="8" name="Rounded Rectangle 3"/>
          <p:cNvSpPr/>
          <p:nvPr/>
        </p:nvSpPr>
        <p:spPr>
          <a:xfrm>
            <a:off x="585498" y="2070463"/>
            <a:ext cx="2560320" cy="393192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bIns="137160" rtlCol="0" anchor="ctr"/>
          <a:lstStyle/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幸運抽獎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/>
            <a:r>
              <a:rPr sz="2000" b="1" dirty="0" err="1">
                <a:solidFill>
                  <a:srgbClr val="BB9DD1"/>
                </a:solidFill>
                <a:latin typeface="Microsoft JhengHei"/>
              </a:rPr>
              <a:t>獎金金額</a:t>
            </a:r>
            <a:endParaRPr sz="2000" b="1" dirty="0">
              <a:solidFill>
                <a:srgbClr val="BB9DD1"/>
              </a:solidFill>
              <a:latin typeface="Microsoft JhengHei"/>
            </a:endParaRPr>
          </a:p>
          <a:p>
            <a:pPr algn="ctr">
              <a:spcAft>
                <a:spcPts val="1200"/>
              </a:spcAft>
            </a:pPr>
            <a:r>
              <a:rPr sz="2600" b="1" dirty="0">
                <a:solidFill>
                  <a:srgbClr val="FFFFFF"/>
                </a:solidFill>
                <a:latin typeface="Microsoft JhengHei"/>
              </a:rPr>
              <a:t>NT$ 30,000</a:t>
            </a:r>
          </a:p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名額：壹名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>
              <a:spcAft>
                <a:spcPts val="1000"/>
              </a:spcAft>
            </a:pPr>
            <a:r>
              <a:rPr sz="1000" dirty="0">
                <a:solidFill>
                  <a:srgbClr val="BB9DD1"/>
                </a:solidFill>
                <a:latin typeface="Microsoft JhengHei"/>
              </a:rPr>
              <a:t> ———————— </a:t>
            </a:r>
          </a:p>
          <a:p>
            <a:pPr algn="ctr"/>
            <a:r>
              <a:rPr sz="2400" b="1" dirty="0" err="1">
                <a:solidFill>
                  <a:schemeClr val="bg1"/>
                </a:solidFill>
                <a:latin typeface="Microsoft JhengHei"/>
              </a:rPr>
              <a:t>年度幸運大抽獎</a:t>
            </a:r>
            <a:r>
              <a:rPr sz="2400" b="1" dirty="0">
                <a:solidFill>
                  <a:schemeClr val="bg1"/>
                </a:solidFill>
                <a:latin typeface="Microsoft JhengHei"/>
              </a:rPr>
              <a:t>
</a:t>
            </a:r>
            <a:r>
              <a:rPr sz="2400" b="1" dirty="0" err="1">
                <a:solidFill>
                  <a:schemeClr val="bg1"/>
                </a:solidFill>
                <a:latin typeface="Microsoft JhengHei"/>
              </a:rPr>
              <a:t>人人有機會</a:t>
            </a:r>
            <a:r>
              <a:rPr sz="2400" b="1" dirty="0">
                <a:solidFill>
                  <a:schemeClr val="bg1"/>
                </a:solidFill>
                <a:latin typeface="Microsoft JhengHei"/>
              </a:rPr>
              <a:t>！</a:t>
            </a:r>
          </a:p>
        </p:txBody>
      </p:sp>
      <p:sp>
        <p:nvSpPr>
          <p:cNvPr id="10" name="Rounded Rectangle 4"/>
          <p:cNvSpPr/>
          <p:nvPr/>
        </p:nvSpPr>
        <p:spPr>
          <a:xfrm>
            <a:off x="3398367" y="2103120"/>
            <a:ext cx="2560320" cy="393192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bIns="137160" rtlCol="0" anchor="ctr"/>
          <a:lstStyle/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第一名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/>
            <a:r>
              <a:rPr sz="2000" b="1" dirty="0" err="1">
                <a:solidFill>
                  <a:srgbClr val="BB9DD1"/>
                </a:solidFill>
                <a:latin typeface="Microsoft JhengHei"/>
              </a:rPr>
              <a:t>獎金金額</a:t>
            </a:r>
            <a:endParaRPr sz="2000" b="1" dirty="0">
              <a:solidFill>
                <a:srgbClr val="BB9DD1"/>
              </a:solidFill>
              <a:latin typeface="Microsoft JhengHei"/>
            </a:endParaRPr>
          </a:p>
          <a:p>
            <a:pPr algn="ctr">
              <a:spcAft>
                <a:spcPts val="1200"/>
              </a:spcAft>
            </a:pPr>
            <a:r>
              <a:rPr sz="2600" b="1" dirty="0">
                <a:solidFill>
                  <a:srgbClr val="FFFFFF"/>
                </a:solidFill>
                <a:latin typeface="Microsoft JhengHei"/>
              </a:rPr>
              <a:t>NT$ 12,000</a:t>
            </a:r>
          </a:p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名額：壹名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>
              <a:spcAft>
                <a:spcPts val="1000"/>
              </a:spcAft>
            </a:pPr>
            <a:r>
              <a:rPr sz="1000" dirty="0">
                <a:solidFill>
                  <a:srgbClr val="BB9DD1"/>
                </a:solidFill>
                <a:latin typeface="Microsoft JhengHei"/>
              </a:rPr>
              <a:t> ———————— </a:t>
            </a:r>
          </a:p>
          <a:p>
            <a:pPr algn="ctr"/>
            <a:r>
              <a:rPr sz="2400" b="1" dirty="0" err="1">
                <a:solidFill>
                  <a:schemeClr val="bg1"/>
                </a:solidFill>
                <a:latin typeface="Microsoft JhengHei"/>
              </a:rPr>
              <a:t>另贈精美禮品壹份</a:t>
            </a:r>
            <a:r>
              <a:rPr sz="2400" b="1" dirty="0">
                <a:solidFill>
                  <a:schemeClr val="bg1"/>
                </a:solidFill>
                <a:latin typeface="Microsoft JhengHei"/>
              </a:rPr>
              <a:t>
</a:t>
            </a:r>
            <a:r>
              <a:rPr sz="2400" b="1" dirty="0" err="1">
                <a:solidFill>
                  <a:schemeClr val="bg1"/>
                </a:solidFill>
                <a:latin typeface="Microsoft JhengHei"/>
              </a:rPr>
              <a:t>表彰卓越貢獻</a:t>
            </a:r>
            <a:endParaRPr sz="2400" b="1" dirty="0">
              <a:solidFill>
                <a:schemeClr val="bg1"/>
              </a:solidFill>
              <a:latin typeface="Microsoft JhengHei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6233007" y="2103120"/>
            <a:ext cx="2560320" cy="393192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bIns="137160" rtlCol="0" anchor="ctr"/>
          <a:lstStyle/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第二名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/>
            <a:r>
              <a:rPr sz="2000" b="1" dirty="0" err="1">
                <a:solidFill>
                  <a:srgbClr val="BB9DD1"/>
                </a:solidFill>
                <a:latin typeface="Microsoft JhengHei"/>
              </a:rPr>
              <a:t>獎金金額</a:t>
            </a:r>
            <a:endParaRPr sz="2000" b="1" dirty="0">
              <a:solidFill>
                <a:srgbClr val="BB9DD1"/>
              </a:solidFill>
              <a:latin typeface="Microsoft JhengHei"/>
            </a:endParaRPr>
          </a:p>
          <a:p>
            <a:pPr algn="ctr">
              <a:spcAft>
                <a:spcPts val="1200"/>
              </a:spcAft>
            </a:pPr>
            <a:r>
              <a:rPr sz="2600" b="1" dirty="0">
                <a:solidFill>
                  <a:srgbClr val="FFFFFF"/>
                </a:solidFill>
                <a:latin typeface="Microsoft JhengHei"/>
              </a:rPr>
              <a:t>NT$ 10,000</a:t>
            </a:r>
          </a:p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名額：貳名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>
              <a:spcAft>
                <a:spcPts val="1000"/>
              </a:spcAft>
            </a:pPr>
            <a:r>
              <a:rPr sz="1000" dirty="0">
                <a:solidFill>
                  <a:srgbClr val="BB9DD1"/>
                </a:solidFill>
                <a:latin typeface="Microsoft JhengHei"/>
              </a:rPr>
              <a:t> ———————— </a:t>
            </a:r>
          </a:p>
          <a:p>
            <a:pPr algn="ctr"/>
            <a:r>
              <a:rPr sz="2400" b="1" dirty="0" err="1">
                <a:solidFill>
                  <a:schemeClr val="bg1"/>
                </a:solidFill>
                <a:latin typeface="Microsoft JhengHei"/>
              </a:rPr>
              <a:t>各贈精美禮品壹份</a:t>
            </a:r>
            <a:r>
              <a:rPr sz="2400" b="1" dirty="0">
                <a:solidFill>
                  <a:schemeClr val="bg1"/>
                </a:solidFill>
                <a:latin typeface="Microsoft JhengHei"/>
              </a:rPr>
              <a:t>
</a:t>
            </a:r>
            <a:r>
              <a:rPr sz="2400" b="1" dirty="0" err="1">
                <a:solidFill>
                  <a:schemeClr val="bg1"/>
                </a:solidFill>
                <a:latin typeface="Microsoft JhengHei"/>
              </a:rPr>
              <a:t>同享榮耀時刻</a:t>
            </a:r>
            <a:endParaRPr sz="2400" b="1" dirty="0">
              <a:solidFill>
                <a:schemeClr val="bg1"/>
              </a:solidFill>
              <a:latin typeface="Microsoft JhengHei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9078533" y="2146662"/>
            <a:ext cx="2560320" cy="393192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bIns="137160" rtlCol="0" anchor="ctr"/>
          <a:lstStyle/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第三名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/>
            <a:r>
              <a:rPr sz="2000" b="1" dirty="0" err="1">
                <a:solidFill>
                  <a:srgbClr val="BB9DD1"/>
                </a:solidFill>
                <a:latin typeface="Microsoft JhengHei"/>
              </a:rPr>
              <a:t>獎金金額</a:t>
            </a:r>
            <a:endParaRPr sz="2000" b="1" dirty="0">
              <a:solidFill>
                <a:srgbClr val="BB9DD1"/>
              </a:solidFill>
              <a:latin typeface="Microsoft JhengHei"/>
            </a:endParaRPr>
          </a:p>
          <a:p>
            <a:pPr algn="ctr">
              <a:spcAft>
                <a:spcPts val="1200"/>
              </a:spcAft>
            </a:pPr>
            <a:r>
              <a:rPr sz="2600" b="1" dirty="0">
                <a:solidFill>
                  <a:srgbClr val="FFFFFF"/>
                </a:solidFill>
                <a:latin typeface="Microsoft JhengHei"/>
              </a:rPr>
              <a:t>NT$ 8,000</a:t>
            </a:r>
          </a:p>
          <a:p>
            <a:pPr algn="ctr">
              <a:spcAft>
                <a:spcPts val="1400"/>
              </a:spcAft>
            </a:pP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名額：參名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 algn="ctr">
              <a:spcAft>
                <a:spcPts val="1000"/>
              </a:spcAft>
            </a:pPr>
            <a:r>
              <a:rPr sz="1000" dirty="0">
                <a:solidFill>
                  <a:srgbClr val="BB9DD1"/>
                </a:solidFill>
                <a:latin typeface="Microsoft JhengHei"/>
              </a:rPr>
              <a:t> ———————— </a:t>
            </a:r>
          </a:p>
          <a:p>
            <a:pPr algn="ctr"/>
            <a:r>
              <a:rPr sz="2400" b="1" dirty="0" err="1">
                <a:solidFill>
                  <a:srgbClr val="E0E0E0"/>
                </a:solidFill>
                <a:latin typeface="Microsoft JhengHei"/>
              </a:rPr>
              <a:t>各贈精美禮品壹份</a:t>
            </a:r>
            <a:r>
              <a:rPr sz="2400" b="1" dirty="0">
                <a:solidFill>
                  <a:srgbClr val="E0E0E0"/>
                </a:solidFill>
                <a:latin typeface="Microsoft JhengHei"/>
              </a:rPr>
              <a:t>
</a:t>
            </a:r>
            <a:r>
              <a:rPr sz="2400" b="1" dirty="0" err="1">
                <a:solidFill>
                  <a:srgbClr val="E0E0E0"/>
                </a:solidFill>
                <a:latin typeface="Microsoft JhengHei"/>
              </a:rPr>
              <a:t>感謝熱心奉獻</a:t>
            </a:r>
            <a:endParaRPr sz="2400" b="1" dirty="0">
              <a:solidFill>
                <a:srgbClr val="E0E0E0"/>
              </a:solidFill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763004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86"/>
            <a:ext cx="12192000" cy="694508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359950" y="515236"/>
            <a:ext cx="9188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2026-2027</a:t>
            </a:r>
            <a:r>
              <a:rPr lang="zh-TW" altLang="en-US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4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LCTF</a:t>
            </a:r>
            <a:r>
              <a:rPr lang="zh-TW" altLang="en-US" sz="4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獎勵辦法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38" y="244265"/>
            <a:ext cx="1167286" cy="1319814"/>
          </a:xfrm>
          <a:prstGeom prst="rect">
            <a:avLst/>
          </a:prstGeom>
        </p:spPr>
      </p:pic>
      <p:pic>
        <p:nvPicPr>
          <p:cNvPr id="13" name="Picture 6" descr="lions_club_servi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348" y="220218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ounded Rectangle 3"/>
          <p:cNvSpPr/>
          <p:nvPr/>
        </p:nvSpPr>
        <p:spPr>
          <a:xfrm>
            <a:off x="683623" y="2211976"/>
            <a:ext cx="5120640" cy="182880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137160" rtlCol="0" anchor="ctr"/>
          <a:lstStyle/>
          <a:p>
            <a:pPr algn="ctr"/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分會獎勵</a:t>
            </a:r>
            <a:r>
              <a:rPr sz="3200" b="1" dirty="0">
                <a:solidFill>
                  <a:srgbClr val="FAEB3C"/>
                </a:solidFill>
                <a:latin typeface="Microsoft JhengHei"/>
              </a:rPr>
              <a:t> — </a:t>
            </a: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團體榮譽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>
              <a:spcBef>
                <a:spcPts val="400"/>
              </a:spcBef>
            </a:pPr>
            <a:r>
              <a:rPr sz="2400" b="1" dirty="0" err="1">
                <a:solidFill>
                  <a:srgbClr val="FFFFFF"/>
                </a:solidFill>
                <a:latin typeface="Microsoft JhengHei"/>
              </a:rPr>
              <a:t>條件：捐款達</a:t>
            </a:r>
            <a:r>
              <a:rPr sz="2400" b="1" dirty="0">
                <a:solidFill>
                  <a:srgbClr val="FFFFFF"/>
                </a:solidFill>
                <a:latin typeface="Microsoft JhengHei"/>
              </a:rPr>
              <a:t> 50 </a:t>
            </a:r>
            <a:r>
              <a:rPr sz="2400" b="1" dirty="0" err="1">
                <a:solidFill>
                  <a:srgbClr val="FFFFFF"/>
                </a:solidFill>
                <a:latin typeface="Microsoft JhengHei"/>
              </a:rPr>
              <a:t>口以上之分會</a:t>
            </a:r>
            <a:endParaRPr sz="2400" b="1" dirty="0">
              <a:solidFill>
                <a:srgbClr val="FFFFFF"/>
              </a:solidFill>
              <a:latin typeface="Microsoft JhengHei"/>
            </a:endParaRPr>
          </a:p>
          <a:p>
            <a:pPr>
              <a:spcBef>
                <a:spcPts val="400"/>
              </a:spcBef>
            </a:pPr>
            <a:r>
              <a:rPr sz="2400" b="1" dirty="0" err="1">
                <a:solidFill>
                  <a:srgbClr val="FAEB3C"/>
                </a:solidFill>
                <a:latin typeface="Microsoft JhengHei"/>
              </a:rPr>
              <a:t>獎勵：頒發社會服務金</a:t>
            </a:r>
            <a:r>
              <a:rPr sz="2400" b="1" dirty="0">
                <a:solidFill>
                  <a:srgbClr val="FAEB3C"/>
                </a:solidFill>
                <a:latin typeface="Microsoft JhengHei"/>
              </a:rPr>
              <a:t> </a:t>
            </a:r>
            <a:r>
              <a:rPr sz="2400" b="1" dirty="0" err="1">
                <a:solidFill>
                  <a:srgbClr val="FAEB3C"/>
                </a:solidFill>
                <a:latin typeface="Microsoft JhengHei"/>
              </a:rPr>
              <a:t>新臺幣</a:t>
            </a:r>
            <a:r>
              <a:rPr sz="2400" b="1" dirty="0">
                <a:solidFill>
                  <a:srgbClr val="FAEB3C"/>
                </a:solidFill>
                <a:latin typeface="Microsoft JhengHei"/>
              </a:rPr>
              <a:t> 5,000 元</a:t>
            </a:r>
          </a:p>
        </p:txBody>
      </p:sp>
      <p:sp>
        <p:nvSpPr>
          <p:cNvPr id="15" name="Rounded Rectangle 4"/>
          <p:cNvSpPr/>
          <p:nvPr/>
        </p:nvSpPr>
        <p:spPr>
          <a:xfrm>
            <a:off x="640080" y="4206240"/>
            <a:ext cx="5120640" cy="1828800"/>
          </a:xfrm>
          <a:prstGeom prst="roundRect">
            <a:avLst/>
          </a:prstGeom>
          <a:solidFill>
            <a:srgbClr val="280E43"/>
          </a:solidFill>
          <a:ln w="19050">
            <a:solidFill>
              <a:srgbClr val="D4AF37"/>
            </a:solidFill>
          </a:ln>
          <a:effectLst>
            <a:outerShdw blurRad="40000" dist="20000" dir="540000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137160" rtlCol="0" anchor="ctr"/>
          <a:lstStyle/>
          <a:p>
            <a:pPr algn="ctr"/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個人獎勵</a:t>
            </a:r>
            <a:r>
              <a:rPr sz="3200" b="1" dirty="0">
                <a:solidFill>
                  <a:srgbClr val="FAEB3C"/>
                </a:solidFill>
                <a:latin typeface="Microsoft JhengHei"/>
              </a:rPr>
              <a:t> — </a:t>
            </a:r>
            <a:r>
              <a:rPr sz="3200" b="1" dirty="0" err="1">
                <a:solidFill>
                  <a:srgbClr val="FAEB3C"/>
                </a:solidFill>
                <a:latin typeface="Microsoft JhengHei"/>
              </a:rPr>
              <a:t>熱心奉獻</a:t>
            </a:r>
            <a:endParaRPr sz="3200" b="1" dirty="0">
              <a:solidFill>
                <a:srgbClr val="FAEB3C"/>
              </a:solidFill>
              <a:latin typeface="Microsoft JhengHei"/>
            </a:endParaRPr>
          </a:p>
          <a:p>
            <a:pPr>
              <a:spcBef>
                <a:spcPts val="400"/>
              </a:spcBef>
            </a:pPr>
            <a:r>
              <a:rPr sz="2400" b="1" dirty="0" err="1">
                <a:solidFill>
                  <a:srgbClr val="FFFFFF"/>
                </a:solidFill>
                <a:latin typeface="Microsoft JhengHei"/>
              </a:rPr>
              <a:t>條件：個人捐款達</a:t>
            </a:r>
            <a:r>
              <a:rPr sz="2400" b="1" dirty="0">
                <a:solidFill>
                  <a:srgbClr val="FFFFFF"/>
                </a:solidFill>
                <a:latin typeface="Microsoft JhengHei"/>
              </a:rPr>
              <a:t> 6 </a:t>
            </a:r>
            <a:r>
              <a:rPr sz="2400" b="1" dirty="0" err="1">
                <a:solidFill>
                  <a:srgbClr val="FFFFFF"/>
                </a:solidFill>
                <a:latin typeface="Microsoft JhengHei"/>
              </a:rPr>
              <a:t>口以上者</a:t>
            </a:r>
            <a:endParaRPr sz="2400" b="1" dirty="0">
              <a:solidFill>
                <a:srgbClr val="FFFFFF"/>
              </a:solidFill>
              <a:latin typeface="Microsoft JhengHei"/>
            </a:endParaRPr>
          </a:p>
          <a:p>
            <a:pPr>
              <a:spcBef>
                <a:spcPts val="400"/>
              </a:spcBef>
            </a:pPr>
            <a:r>
              <a:rPr sz="2400" b="1" dirty="0" err="1">
                <a:solidFill>
                  <a:srgbClr val="FAEB3C"/>
                </a:solidFill>
                <a:latin typeface="Microsoft JhengHei"/>
              </a:rPr>
              <a:t>獎勵：贈送精美禮品壹份</a:t>
            </a:r>
            <a:endParaRPr sz="2400" b="1" dirty="0">
              <a:solidFill>
                <a:srgbClr val="FAEB3C"/>
              </a:solidFill>
              <a:latin typeface="Microsoft JhengHei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02772" y="709290"/>
            <a:ext cx="11277295" cy="11721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endParaRPr sz="3600" b="1" dirty="0">
              <a:solidFill>
                <a:srgbClr val="FAEB3C"/>
              </a:solidFill>
              <a:latin typeface="Microsoft JhengHei"/>
            </a:endParaRPr>
          </a:p>
          <a:p>
            <a:pPr marL="571500" indent="-571500" algn="ctr">
              <a:spcBef>
                <a:spcPts val="500"/>
              </a:spcBef>
              <a:buFont typeface="Wingdings" panose="05000000000000000000" pitchFamily="2" charset="2"/>
              <a:buChar char="l"/>
            </a:pPr>
            <a:r>
              <a:rPr sz="3600" b="1" dirty="0" err="1">
                <a:solidFill>
                  <a:srgbClr val="FFFFFF"/>
                </a:solidFill>
                <a:latin typeface="Microsoft JhengHei"/>
              </a:rPr>
              <a:t>分會榮譽團體獎與個人捐款熱心獎</a:t>
            </a:r>
            <a:endParaRPr sz="3600" b="1" dirty="0">
              <a:solidFill>
                <a:srgbClr val="FFFFFF"/>
              </a:solidFill>
              <a:latin typeface="Microsoft JhengHei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5908766" y="5773420"/>
            <a:ext cx="5643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icrosoft JhengHei"/>
              </a:rPr>
              <a:t>真誠服務</a:t>
            </a:r>
            <a:r>
              <a:rPr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Microsoft JhengHei"/>
              </a:rPr>
              <a:t> ‧ </a:t>
            </a:r>
            <a:r>
              <a:rPr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Microsoft JhengHei"/>
              </a:rPr>
              <a:t>創造價值：獅友愛心關懷社會</a:t>
            </a:r>
            <a:endParaRPr sz="2400" b="1" dirty="0">
              <a:solidFill>
                <a:schemeClr val="accent4">
                  <a:lumMod val="20000"/>
                  <a:lumOff val="80000"/>
                </a:schemeClr>
              </a:solidFill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02259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90" y="888531"/>
            <a:ext cx="3403730" cy="376474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CAC7431-7C7C-EA93-6E8C-38E327B15305}"/>
              </a:ext>
            </a:extLst>
          </p:cNvPr>
          <p:cNvSpPr/>
          <p:nvPr/>
        </p:nvSpPr>
        <p:spPr>
          <a:xfrm>
            <a:off x="1076816" y="4998698"/>
            <a:ext cx="91881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真誠服務  創造價值</a:t>
            </a:r>
          </a:p>
        </p:txBody>
      </p:sp>
    </p:spTree>
    <p:extLst>
      <p:ext uri="{BB962C8B-B14F-4D97-AF65-F5344CB8AC3E}">
        <p14:creationId xmlns:p14="http://schemas.microsoft.com/office/powerpoint/2010/main" val="1031269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644</Words>
  <Application>Microsoft Office PowerPoint</Application>
  <PresentationFormat>寬螢幕</PresentationFormat>
  <Paragraphs>191</Paragraphs>
  <Slides>25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4" baseType="lpstr">
      <vt:lpstr>Microsoft JhengHei</vt:lpstr>
      <vt:lpstr>Microsoft JhengHei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886975795398</dc:creator>
  <cp:lastModifiedBy>886975795398</cp:lastModifiedBy>
  <cp:revision>65</cp:revision>
  <dcterms:created xsi:type="dcterms:W3CDTF">2026-07-29T16:41:27Z</dcterms:created>
  <dcterms:modified xsi:type="dcterms:W3CDTF">2026-08-13T18:48:25Z</dcterms:modified>
</cp:coreProperties>
</file>